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5" r:id="rId2"/>
    <p:sldId id="27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77" r:id="rId13"/>
    <p:sldId id="267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McKinney" initials="KM" lastIdx="1" clrIdx="0">
    <p:extLst>
      <p:ext uri="{19B8F6BF-5375-455C-9EA6-DF929625EA0E}">
        <p15:presenceInfo xmlns:p15="http://schemas.microsoft.com/office/powerpoint/2012/main" userId="S::kmckinney@reynolds.edu::194d78d9-e250-4ce1-87d5-1447f958f8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9239"/>
    <a:srgbClr val="0063A1"/>
    <a:srgbClr val="D2DFCE"/>
    <a:srgbClr val="F1F4EF"/>
    <a:srgbClr val="F1F5EF"/>
    <a:srgbClr val="80B482"/>
    <a:srgbClr val="F7EFF6"/>
    <a:srgbClr val="CB7EB2"/>
    <a:srgbClr val="EAD0E4"/>
    <a:srgbClr val="ECE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0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1C-754E-9671-8AAD99F3FA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1C-754E-9671-8AAD99F3FA1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1C-754E-9671-8AAD99F3F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887427008"/>
        <c:axId val="1401054528"/>
      </c:barChart>
      <c:catAx>
        <c:axId val="188742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1054528"/>
        <c:crosses val="autoZero"/>
        <c:auto val="1"/>
        <c:lblAlgn val="ctr"/>
        <c:lblOffset val="100"/>
        <c:noMultiLvlLbl val="0"/>
      </c:catAx>
      <c:valAx>
        <c:axId val="1401054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742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CF94A-F226-9445-8405-B41FE2CC94B9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AE580-331E-2E43-A1BC-0CBFA5A80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6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Alternate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AE580-331E-2E43-A1BC-0CBFA5A80F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AE580-331E-2E43-A1BC-0CBFA5A80F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5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AE580-331E-2E43-A1BC-0CBFA5A80F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9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AE580-331E-2E43-A1BC-0CBFA5A80F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4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6906-FC11-7C4D-9071-F359792B8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1999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0DC8C-3CF8-3941-BEFF-3592ECAB2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021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56F265-374E-AC4D-83C4-33C3E7B042D0}"/>
              </a:ext>
            </a:extLst>
          </p:cNvPr>
          <p:cNvSpPr/>
          <p:nvPr userDrawn="1"/>
        </p:nvSpPr>
        <p:spPr>
          <a:xfrm>
            <a:off x="0" y="1541721"/>
            <a:ext cx="12192000" cy="53285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25783-D85C-9349-9061-07EA3B0332E7}"/>
              </a:ext>
            </a:extLst>
          </p:cNvPr>
          <p:cNvSpPr/>
          <p:nvPr userDrawn="1"/>
        </p:nvSpPr>
        <p:spPr>
          <a:xfrm>
            <a:off x="0" y="0"/>
            <a:ext cx="12192000" cy="1541721"/>
          </a:xfrm>
          <a:prstGeom prst="rect">
            <a:avLst/>
          </a:prstGeom>
          <a:solidFill>
            <a:srgbClr val="ECE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D9EDE3-67FC-5241-85D7-9D1C504329EC}"/>
              </a:ext>
            </a:extLst>
          </p:cNvPr>
          <p:cNvSpPr/>
          <p:nvPr userDrawn="1"/>
        </p:nvSpPr>
        <p:spPr>
          <a:xfrm>
            <a:off x="1" y="0"/>
            <a:ext cx="1562986" cy="1529437"/>
          </a:xfrm>
          <a:prstGeom prst="rect">
            <a:avLst/>
          </a:prstGeom>
          <a:solidFill>
            <a:srgbClr val="C2B68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10" descr="A picture containing logo&#10;&#10;Description automatically generated">
            <a:extLst>
              <a:ext uri="{FF2B5EF4-FFF2-40B4-BE49-F238E27FC236}">
                <a16:creationId xmlns:a16="http://schemas.microsoft.com/office/drawing/2014/main" id="{19BDBA91-737A-A647-B500-F49923C38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1" y="266336"/>
            <a:ext cx="878166" cy="87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5F5D6-E021-5745-88C6-9BB34312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B78CC-CE84-BA4B-8F76-6E87E3641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54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49E5EB-03D6-0645-BCA1-49CCA3783F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FED86-954F-1246-B0FD-9497EBE4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3B64D-A6CD-3942-9B96-EDE8BC301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615" y="218502"/>
            <a:ext cx="10515600" cy="1693605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4700A-B8B8-CC43-AB35-98959770B8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05276" y="191210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10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01BC79-7652-4C44-9873-F7116CD1A4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3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42F13-A3C7-DD46-8FCC-AFF77677D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3B64D-A6CD-3942-9B96-EDE8BC301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615" y="4414301"/>
            <a:ext cx="10515600" cy="1693605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4700A-B8B8-CC43-AB35-98959770B8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05276" y="610790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92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FA1911-BD53-8843-A707-056AC937E7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ED7C8E-7CEC-2D49-BC6A-5B47C3EA1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3B64D-A6CD-3942-9B96-EDE8BC301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" y="4414301"/>
            <a:ext cx="10515600" cy="1693605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4700A-B8B8-CC43-AB35-98959770B8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05276" y="610790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68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09C82D-AF94-3448-AF67-42AF37881D00}"/>
              </a:ext>
            </a:extLst>
          </p:cNvPr>
          <p:cNvSpPr/>
          <p:nvPr userDrawn="1"/>
        </p:nvSpPr>
        <p:spPr>
          <a:xfrm>
            <a:off x="0" y="1541721"/>
            <a:ext cx="12192000" cy="53285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4CEFB-3CBD-3A49-84A3-002E9D888C52}"/>
              </a:ext>
            </a:extLst>
          </p:cNvPr>
          <p:cNvSpPr/>
          <p:nvPr userDrawn="1"/>
        </p:nvSpPr>
        <p:spPr>
          <a:xfrm>
            <a:off x="0" y="0"/>
            <a:ext cx="12192000" cy="1541721"/>
          </a:xfrm>
          <a:prstGeom prst="rect">
            <a:avLst/>
          </a:prstGeom>
          <a:solidFill>
            <a:srgbClr val="ECE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B45FB-FA8C-564E-94D2-DBA59F878109}"/>
              </a:ext>
            </a:extLst>
          </p:cNvPr>
          <p:cNvSpPr/>
          <p:nvPr userDrawn="1"/>
        </p:nvSpPr>
        <p:spPr>
          <a:xfrm>
            <a:off x="1" y="0"/>
            <a:ext cx="1562986" cy="1529437"/>
          </a:xfrm>
          <a:prstGeom prst="rect">
            <a:avLst/>
          </a:prstGeom>
          <a:solidFill>
            <a:srgbClr val="C2B68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10" descr="A picture containing logo&#10;&#10;Description automatically generated">
            <a:extLst>
              <a:ext uri="{FF2B5EF4-FFF2-40B4-BE49-F238E27FC236}">
                <a16:creationId xmlns:a16="http://schemas.microsoft.com/office/drawing/2014/main" id="{B532A801-279D-1647-A39A-B97EEBB304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1" y="266336"/>
            <a:ext cx="878166" cy="87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21E6F-A738-DC4D-8939-5B64F674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41FC6-A7AE-EC4E-8655-B515BEC3A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76398-9092-4547-B84B-A1FE78646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94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780F5E-EA7D-9544-B223-CB5C74D730E7}"/>
              </a:ext>
            </a:extLst>
          </p:cNvPr>
          <p:cNvSpPr/>
          <p:nvPr userDrawn="1"/>
        </p:nvSpPr>
        <p:spPr>
          <a:xfrm>
            <a:off x="0" y="1541721"/>
            <a:ext cx="12192000" cy="53285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0295DD-A23D-F144-A125-56D4104554DB}"/>
              </a:ext>
            </a:extLst>
          </p:cNvPr>
          <p:cNvSpPr/>
          <p:nvPr userDrawn="1"/>
        </p:nvSpPr>
        <p:spPr>
          <a:xfrm>
            <a:off x="0" y="0"/>
            <a:ext cx="12192000" cy="1541721"/>
          </a:xfrm>
          <a:prstGeom prst="rect">
            <a:avLst/>
          </a:prstGeom>
          <a:solidFill>
            <a:srgbClr val="ECE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D2CA5-E137-2A44-B094-95CB71D04315}"/>
              </a:ext>
            </a:extLst>
          </p:cNvPr>
          <p:cNvSpPr/>
          <p:nvPr userDrawn="1"/>
        </p:nvSpPr>
        <p:spPr>
          <a:xfrm>
            <a:off x="1" y="0"/>
            <a:ext cx="1562986" cy="1529437"/>
          </a:xfrm>
          <a:prstGeom prst="rect">
            <a:avLst/>
          </a:prstGeom>
          <a:solidFill>
            <a:srgbClr val="C2B68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0" descr="A picture containing logo&#10;&#10;Description automatically generated">
            <a:extLst>
              <a:ext uri="{FF2B5EF4-FFF2-40B4-BE49-F238E27FC236}">
                <a16:creationId xmlns:a16="http://schemas.microsoft.com/office/drawing/2014/main" id="{F02A4076-66C9-474E-A3A7-1E717F433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1" y="266336"/>
            <a:ext cx="878166" cy="8798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77C7-F95C-4F42-974B-BA82556C2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A861E-948B-C345-9D5F-0B181530A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EF4AF-5EC8-1446-8681-DC603BC94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5371F7-111A-C34C-BCD1-C25439FEC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EC4845-44C1-8F49-A826-C7E49A81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93" y="10807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109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944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CFED86-954F-1246-B0FD-9497EBE4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4700A-B8B8-CC43-AB35-98959770B8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7800" y="43575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The future of Reynolds belongs to everyone.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652E2-6B99-2844-AAC8-6F264D4D1837}"/>
              </a:ext>
            </a:extLst>
          </p:cNvPr>
          <p:cNvSpPr txBox="1"/>
          <p:nvPr userDrawn="1"/>
        </p:nvSpPr>
        <p:spPr>
          <a:xfrm>
            <a:off x="543615" y="6188599"/>
            <a:ext cx="11219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Downtown | Goochland | Parham Road | Reynolds Online | The Kitchens – Now Open!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A75DDAD0-6D95-5843-B3EA-DF2C571AE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823" y="959279"/>
            <a:ext cx="2988352" cy="29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E4C51C-A74A-7141-B5C7-C3B0EEECA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93" y="1080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94AE6-8CC5-804E-AAE3-45B50EC69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22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58" r:id="rId5"/>
    <p:sldLayoutId id="2147483652" r:id="rId6"/>
    <p:sldLayoutId id="2147483653" r:id="rId7"/>
    <p:sldLayoutId id="2147483655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17EB8BC-075A-8549-8C65-EA7F82D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FB0FB8-E762-1D4C-A359-F90F40802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2314"/>
            <a:ext cx="12191999" cy="1418998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E08EFB-7BE6-AD40-8A84-3B6E4E07E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676775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886210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DE021C-A38C-1D44-BBFB-A069A8119377}"/>
              </a:ext>
            </a:extLst>
          </p:cNvPr>
          <p:cNvSpPr/>
          <p:nvPr/>
        </p:nvSpPr>
        <p:spPr>
          <a:xfrm>
            <a:off x="0" y="2458065"/>
            <a:ext cx="12192000" cy="4399935"/>
          </a:xfrm>
          <a:prstGeom prst="rect">
            <a:avLst/>
          </a:prstGeom>
          <a:solidFill>
            <a:srgbClr val="F1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98726-EDE0-2441-9DE7-8865634CC541}"/>
              </a:ext>
            </a:extLst>
          </p:cNvPr>
          <p:cNvSpPr/>
          <p:nvPr/>
        </p:nvSpPr>
        <p:spPr>
          <a:xfrm>
            <a:off x="0" y="0"/>
            <a:ext cx="12192000" cy="2467897"/>
          </a:xfrm>
          <a:prstGeom prst="rect">
            <a:avLst/>
          </a:prstGeom>
          <a:solidFill>
            <a:srgbClr val="D2D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9F6F9-7C46-F44D-84C1-869ACC465BBB}"/>
              </a:ext>
            </a:extLst>
          </p:cNvPr>
          <p:cNvSpPr/>
          <p:nvPr/>
        </p:nvSpPr>
        <p:spPr>
          <a:xfrm>
            <a:off x="0" y="0"/>
            <a:ext cx="2241755" cy="2448233"/>
          </a:xfrm>
          <a:prstGeom prst="rect">
            <a:avLst/>
          </a:prstGeom>
          <a:solidFill>
            <a:srgbClr val="80B48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99624-60A3-B246-AA9A-7A879D0B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355" y="4627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OUR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43B02-853D-5547-8793-47E5737E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76" y="3033322"/>
            <a:ext cx="7714780" cy="3343941"/>
          </a:xfrm>
        </p:spPr>
        <p:txBody>
          <a:bodyPr/>
          <a:lstStyle/>
          <a:p>
            <a:r>
              <a:rPr lang="en-US" dirty="0">
                <a:solidFill>
                  <a:srgbClr val="709239"/>
                </a:solidFill>
              </a:rPr>
              <a:t>Strategy 1: </a:t>
            </a:r>
            <a:r>
              <a:rPr lang="en-US" b="0" dirty="0">
                <a:solidFill>
                  <a:schemeClr val="bg2">
                    <a:lumMod val="25000"/>
                  </a:schemeClr>
                </a:solidFill>
              </a:rPr>
              <a:t>Promote a culture of integrity and a cadence of accountability that empowers our employees</a:t>
            </a:r>
          </a:p>
          <a:p>
            <a:r>
              <a:rPr lang="en-US" dirty="0">
                <a:solidFill>
                  <a:srgbClr val="709239"/>
                </a:solidFill>
              </a:rPr>
              <a:t>Strategy 2: </a:t>
            </a:r>
            <a:r>
              <a:rPr lang="en-US" b="0" dirty="0">
                <a:solidFill>
                  <a:schemeClr val="bg2">
                    <a:lumMod val="25000"/>
                  </a:schemeClr>
                </a:solidFill>
              </a:rPr>
              <a:t>Enhance and develop our knowledge and skills to serve Reynolds’ diverse student population</a:t>
            </a:r>
          </a:p>
          <a:p>
            <a:r>
              <a:rPr lang="en-US" dirty="0">
                <a:solidFill>
                  <a:srgbClr val="709239"/>
                </a:solidFill>
              </a:rPr>
              <a:t>Strategy 3: </a:t>
            </a:r>
            <a:r>
              <a:rPr lang="en-US" b="0" dirty="0">
                <a:solidFill>
                  <a:schemeClr val="bg2">
                    <a:lumMod val="25000"/>
                  </a:schemeClr>
                </a:solidFill>
              </a:rPr>
              <a:t>Attract, recruit and retain highly skilled individuals representing the diversity of our community</a:t>
            </a:r>
          </a:p>
          <a:p>
            <a:r>
              <a:rPr lang="en-US" dirty="0">
                <a:solidFill>
                  <a:srgbClr val="709239"/>
                </a:solidFill>
              </a:rPr>
              <a:t>Strategy 4: </a:t>
            </a:r>
            <a:r>
              <a:rPr lang="en-US" b="0" dirty="0">
                <a:solidFill>
                  <a:schemeClr val="bg2">
                    <a:lumMod val="25000"/>
                  </a:schemeClr>
                </a:solidFill>
              </a:rPr>
              <a:t>Recognize and celebrate the contributions of our college community</a:t>
            </a:r>
          </a:p>
          <a:p>
            <a:r>
              <a:rPr lang="en-US" dirty="0">
                <a:solidFill>
                  <a:srgbClr val="709239"/>
                </a:solidFill>
              </a:rPr>
              <a:t>Strategy 5: </a:t>
            </a:r>
            <a:r>
              <a:rPr lang="en-US" b="0" dirty="0">
                <a:solidFill>
                  <a:schemeClr val="bg2">
                    <a:lumMod val="25000"/>
                  </a:schemeClr>
                </a:solidFill>
              </a:rPr>
              <a:t>Create new revenue sources to support students and institutional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B1674E-27D3-F14F-8BC1-A0BC97570795}"/>
              </a:ext>
            </a:extLst>
          </p:cNvPr>
          <p:cNvSpPr txBox="1"/>
          <p:nvPr/>
        </p:nvSpPr>
        <p:spPr>
          <a:xfrm>
            <a:off x="2470355" y="1423139"/>
            <a:ext cx="733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Become a Model of Inclusive Excellence, Innovation and Agility Where Our People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Contribute Their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748AA-41D6-2046-99C8-ACAB7CC48081}"/>
              </a:ext>
            </a:extLst>
          </p:cNvPr>
          <p:cNvSpPr txBox="1"/>
          <p:nvPr/>
        </p:nvSpPr>
        <p:spPr>
          <a:xfrm>
            <a:off x="373625" y="442951"/>
            <a:ext cx="14945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11C32-CB6C-8344-BF86-2D0E4EF2200C}"/>
              </a:ext>
            </a:extLst>
          </p:cNvPr>
          <p:cNvSpPr txBox="1"/>
          <p:nvPr/>
        </p:nvSpPr>
        <p:spPr>
          <a:xfrm>
            <a:off x="250720" y="373261"/>
            <a:ext cx="175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FOCUS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FBDE2-BA15-7743-84EB-FBD4E468A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18"/>
          <a:stretch/>
        </p:blipFill>
        <p:spPr>
          <a:xfrm>
            <a:off x="8318433" y="3288561"/>
            <a:ext cx="3505200" cy="35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0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115D2F-5ED2-AB49-A4CA-4BF8F017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D0AD50-96CD-F74B-BC0E-4CC164199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954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115D2F-5ED2-AB49-A4CA-4BF8F017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D0AD50-96CD-F74B-BC0E-4CC164199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8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823DA8-66C9-434A-8F90-0B3394BDCCE5}"/>
              </a:ext>
            </a:extLst>
          </p:cNvPr>
          <p:cNvSpPr/>
          <p:nvPr/>
        </p:nvSpPr>
        <p:spPr>
          <a:xfrm>
            <a:off x="0" y="1529437"/>
            <a:ext cx="12192000" cy="53285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73C32-3E1B-BF46-9210-4426E0FB1328}"/>
              </a:ext>
            </a:extLst>
          </p:cNvPr>
          <p:cNvSpPr/>
          <p:nvPr/>
        </p:nvSpPr>
        <p:spPr>
          <a:xfrm>
            <a:off x="0" y="0"/>
            <a:ext cx="12192000" cy="1541721"/>
          </a:xfrm>
          <a:prstGeom prst="rect">
            <a:avLst/>
          </a:prstGeom>
          <a:solidFill>
            <a:srgbClr val="ECE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9ED790-B46A-F942-B67F-B4DF75DFC43D}"/>
              </a:ext>
            </a:extLst>
          </p:cNvPr>
          <p:cNvSpPr/>
          <p:nvPr/>
        </p:nvSpPr>
        <p:spPr>
          <a:xfrm>
            <a:off x="1" y="0"/>
            <a:ext cx="1562986" cy="1529437"/>
          </a:xfrm>
          <a:prstGeom prst="rect">
            <a:avLst/>
          </a:prstGeom>
          <a:solidFill>
            <a:srgbClr val="C2B68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EC78-899A-364F-84C9-F1AF3716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789" y="441731"/>
            <a:ext cx="10515600" cy="823543"/>
          </a:xfrm>
        </p:spPr>
        <p:txBody>
          <a:bodyPr/>
          <a:lstStyle/>
          <a:p>
            <a:r>
              <a:rPr lang="en-US" dirty="0"/>
              <a:t>SUBHEAD FOR THIS SLIDE</a:t>
            </a:r>
          </a:p>
        </p:txBody>
      </p:sp>
      <p:pic>
        <p:nvPicPr>
          <p:cNvPr id="11" name="Content Placeholder 10" descr="A picture containing logo&#10;&#10;Description automatically generated">
            <a:extLst>
              <a:ext uri="{FF2B5EF4-FFF2-40B4-BE49-F238E27FC236}">
                <a16:creationId xmlns:a16="http://schemas.microsoft.com/office/drawing/2014/main" id="{12C2826A-CACA-BA47-876E-7D4AF1493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1" y="266336"/>
            <a:ext cx="878166" cy="87980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6081BD-F798-5D4C-AECE-38B143B1C438}"/>
              </a:ext>
            </a:extLst>
          </p:cNvPr>
          <p:cNvSpPr txBox="1"/>
          <p:nvPr/>
        </p:nvSpPr>
        <p:spPr>
          <a:xfrm>
            <a:off x="7751134" y="2275368"/>
            <a:ext cx="387379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diam, </a:t>
            </a:r>
            <a:r>
              <a:rPr lang="en-US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libero.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condimentum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magna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porta. In vel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lorem, id pulvinar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Nam et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Donec 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F1BA936-3704-4D41-B04B-4C47AAD380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010109"/>
              </p:ext>
            </p:extLst>
          </p:nvPr>
        </p:nvGraphicFramePr>
        <p:xfrm>
          <a:off x="816342" y="2110606"/>
          <a:ext cx="6367721" cy="431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8296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DF5B3-9D1B-1D44-B8B1-AA592615637B}"/>
              </a:ext>
            </a:extLst>
          </p:cNvPr>
          <p:cNvSpPr txBox="1">
            <a:spLocks/>
          </p:cNvSpPr>
          <p:nvPr/>
        </p:nvSpPr>
        <p:spPr>
          <a:xfrm>
            <a:off x="527050" y="4501387"/>
            <a:ext cx="10515600" cy="169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8000" dirty="0"/>
              <a:t>SECTION NAME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BDE0F1-8840-D748-8206-A8B29A6DC76A}"/>
              </a:ext>
            </a:extLst>
          </p:cNvPr>
          <p:cNvSpPr txBox="1">
            <a:spLocks/>
          </p:cNvSpPr>
          <p:nvPr/>
        </p:nvSpPr>
        <p:spPr>
          <a:xfrm>
            <a:off x="2427790" y="6031706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261629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3876-8E75-9947-949D-86C7EC71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SECTION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E3E44-DF1D-3A48-8EB6-AB65C7047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276" y="5977277"/>
            <a:ext cx="10515600" cy="150018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655929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F43B2-B764-6B41-B8ED-CB5E0F8D8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pink shirt&#10;&#10;Description automatically generated with medium confidence">
            <a:extLst>
              <a:ext uri="{FF2B5EF4-FFF2-40B4-BE49-F238E27FC236}">
                <a16:creationId xmlns:a16="http://schemas.microsoft.com/office/drawing/2014/main" id="{561FD8A1-A011-8648-8C5F-59A1221F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299E62-8085-354A-BE31-EA01372B265F}"/>
              </a:ext>
            </a:extLst>
          </p:cNvPr>
          <p:cNvSpPr txBox="1">
            <a:spLocks/>
          </p:cNvSpPr>
          <p:nvPr/>
        </p:nvSpPr>
        <p:spPr>
          <a:xfrm>
            <a:off x="562097" y="3231078"/>
            <a:ext cx="12191999" cy="141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Alternate Title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5377558-7C09-794D-9E20-4F43DE8864D5}"/>
              </a:ext>
            </a:extLst>
          </p:cNvPr>
          <p:cNvSpPr txBox="1">
            <a:spLocks/>
          </p:cNvSpPr>
          <p:nvPr/>
        </p:nvSpPr>
        <p:spPr>
          <a:xfrm>
            <a:off x="562097" y="465007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4776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1D7A0-28E0-CE45-9FB5-816EA98891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227" y="0"/>
            <a:ext cx="1224022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C3AF0A-C59F-0B47-B980-E1166CD0DA39}"/>
              </a:ext>
            </a:extLst>
          </p:cNvPr>
          <p:cNvSpPr txBox="1"/>
          <p:nvPr/>
        </p:nvSpPr>
        <p:spPr>
          <a:xfrm>
            <a:off x="6505903" y="1491760"/>
            <a:ext cx="4495729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Reynolds delivers an outstanding education with pathways to baccalaureate degrees and high demand careers in a culture where every student belongs.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BA3300-97BE-A84B-821E-8C0CA4824298}"/>
              </a:ext>
            </a:extLst>
          </p:cNvPr>
          <p:cNvSpPr/>
          <p:nvPr/>
        </p:nvSpPr>
        <p:spPr>
          <a:xfrm>
            <a:off x="6096000" y="1594022"/>
            <a:ext cx="222421" cy="1482811"/>
          </a:xfrm>
          <a:prstGeom prst="rect">
            <a:avLst/>
          </a:prstGeom>
          <a:solidFill>
            <a:srgbClr val="006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94A7F-9F0A-3245-AA24-946FC7D047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635" y="5474042"/>
            <a:ext cx="1075381" cy="10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F37049-A87F-B040-A534-2C0FBA653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883" y="-74141"/>
            <a:ext cx="12377765" cy="7006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C3AF0A-C59F-0B47-B980-E1166CD0DA39}"/>
              </a:ext>
            </a:extLst>
          </p:cNvPr>
          <p:cNvSpPr txBox="1"/>
          <p:nvPr/>
        </p:nvSpPr>
        <p:spPr>
          <a:xfrm>
            <a:off x="1386087" y="4272030"/>
            <a:ext cx="4495729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Reynolds will be Greater Richmond’s most trusted partner for education and a skilled workforce fostering a more just community through social and economic mobility.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BA3300-97BE-A84B-821E-8C0CA4824298}"/>
              </a:ext>
            </a:extLst>
          </p:cNvPr>
          <p:cNvSpPr/>
          <p:nvPr/>
        </p:nvSpPr>
        <p:spPr>
          <a:xfrm>
            <a:off x="976184" y="4374292"/>
            <a:ext cx="222421" cy="14828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8274CF-EC86-8F4C-8D79-3EBD58DCA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635" y="5474042"/>
            <a:ext cx="1075381" cy="10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46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CB687-3538-1244-A724-BEE102730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887" y="-1"/>
            <a:ext cx="12449817" cy="7126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C3AF0A-C59F-0B47-B980-E1166CD0DA39}"/>
              </a:ext>
            </a:extLst>
          </p:cNvPr>
          <p:cNvSpPr txBox="1"/>
          <p:nvPr/>
        </p:nvSpPr>
        <p:spPr>
          <a:xfrm>
            <a:off x="2193395" y="3888969"/>
            <a:ext cx="6369837" cy="1477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transformative power of an education.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students and provide the support they need to reach their educational goals and realize economic mobility.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people and embrace the responsibility to serve all students and create a sense of belonging.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community and work in partnership to address economic inequities and contribute to a diverse and skilled workforce.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BA3300-97BE-A84B-821E-8C0CA4824298}"/>
              </a:ext>
            </a:extLst>
          </p:cNvPr>
          <p:cNvSpPr/>
          <p:nvPr/>
        </p:nvSpPr>
        <p:spPr>
          <a:xfrm>
            <a:off x="1867275" y="3915865"/>
            <a:ext cx="222421" cy="230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94A7F-9F0A-3245-AA24-946FC7D047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635" y="5474042"/>
            <a:ext cx="1075381" cy="10753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DF8ABA-B2F8-F04C-B172-F3937D84F823}"/>
              </a:ext>
            </a:extLst>
          </p:cNvPr>
          <p:cNvSpPr/>
          <p:nvPr/>
        </p:nvSpPr>
        <p:spPr>
          <a:xfrm>
            <a:off x="1867275" y="4346170"/>
            <a:ext cx="222421" cy="230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532CB9-7C81-1F42-A30B-0610F9E4252F}"/>
              </a:ext>
            </a:extLst>
          </p:cNvPr>
          <p:cNvSpPr/>
          <p:nvPr/>
        </p:nvSpPr>
        <p:spPr>
          <a:xfrm>
            <a:off x="1867275" y="5065589"/>
            <a:ext cx="222421" cy="230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7A5E80-C445-D54B-BCE5-1EB653FD3F6D}"/>
              </a:ext>
            </a:extLst>
          </p:cNvPr>
          <p:cNvSpPr/>
          <p:nvPr/>
        </p:nvSpPr>
        <p:spPr>
          <a:xfrm>
            <a:off x="1867275" y="5731217"/>
            <a:ext cx="222421" cy="230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0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0DCFA9-F035-E443-9132-DC34494DA87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DE021C-A38C-1D44-BBFB-A069A8119377}"/>
                </a:ext>
              </a:extLst>
            </p:cNvPr>
            <p:cNvSpPr/>
            <p:nvPr/>
          </p:nvSpPr>
          <p:spPr>
            <a:xfrm>
              <a:off x="0" y="2458065"/>
              <a:ext cx="12192000" cy="4399935"/>
            </a:xfrm>
            <a:prstGeom prst="rect">
              <a:avLst/>
            </a:prstGeom>
            <a:solidFill>
              <a:srgbClr val="FB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198726-EDE0-2441-9DE7-8865634CC541}"/>
                </a:ext>
              </a:extLst>
            </p:cNvPr>
            <p:cNvSpPr/>
            <p:nvPr/>
          </p:nvSpPr>
          <p:spPr>
            <a:xfrm>
              <a:off x="0" y="0"/>
              <a:ext cx="12192000" cy="2467897"/>
            </a:xfrm>
            <a:prstGeom prst="rect">
              <a:avLst/>
            </a:prstGeom>
            <a:solidFill>
              <a:srgbClr val="ECE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89F6F9-7C46-F44D-84C1-869ACC465BBB}"/>
                </a:ext>
              </a:extLst>
            </p:cNvPr>
            <p:cNvSpPr/>
            <p:nvPr/>
          </p:nvSpPr>
          <p:spPr>
            <a:xfrm>
              <a:off x="0" y="0"/>
              <a:ext cx="2241755" cy="2448233"/>
            </a:xfrm>
            <a:prstGeom prst="rect">
              <a:avLst/>
            </a:prstGeom>
            <a:solidFill>
              <a:srgbClr val="C2B68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399624-60A3-B246-AA9A-7A879D0B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355" y="4627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TEACHING &amp;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43B02-853D-5547-8793-47E5737E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76" y="3051358"/>
            <a:ext cx="7213104" cy="3343941"/>
          </a:xfrm>
        </p:spPr>
        <p:txBody>
          <a:bodyPr/>
          <a:lstStyle/>
          <a:p>
            <a:r>
              <a:rPr lang="en-US" dirty="0"/>
              <a:t>Strategy 1: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Ensure students are learning</a:t>
            </a:r>
          </a:p>
          <a:p>
            <a:r>
              <a:rPr lang="en-US" dirty="0"/>
              <a:t>Strategy 2: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Offer high quality and rigorous programs that are current and relevant to our community needs</a:t>
            </a:r>
          </a:p>
          <a:p>
            <a:r>
              <a:rPr lang="en-US" dirty="0"/>
              <a:t>Strategy 3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: Expand and integrate work-based learning opportunities into curriculum</a:t>
            </a:r>
          </a:p>
          <a:p>
            <a:r>
              <a:rPr lang="en-US" dirty="0"/>
              <a:t>Strategy 4: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Build pathways between academic programs and CCWA to leverage G3 investments</a:t>
            </a:r>
          </a:p>
          <a:p>
            <a:r>
              <a:rPr lang="en-US" dirty="0"/>
              <a:t>Strategy 5: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Improve student transfer success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B1674E-27D3-F14F-8BC1-A0BC97570795}"/>
              </a:ext>
            </a:extLst>
          </p:cNvPr>
          <p:cNvSpPr txBox="1"/>
          <p:nvPr/>
        </p:nvSpPr>
        <p:spPr>
          <a:xfrm>
            <a:off x="2470355" y="1423139"/>
            <a:ext cx="733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Prepare Students for High Demand Career and Transfer Pathways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748AA-41D6-2046-99C8-ACAB7CC48081}"/>
              </a:ext>
            </a:extLst>
          </p:cNvPr>
          <p:cNvSpPr txBox="1"/>
          <p:nvPr/>
        </p:nvSpPr>
        <p:spPr>
          <a:xfrm>
            <a:off x="373625" y="442951"/>
            <a:ext cx="14945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11C32-CB6C-8344-BF86-2D0E4EF2200C}"/>
              </a:ext>
            </a:extLst>
          </p:cNvPr>
          <p:cNvSpPr txBox="1"/>
          <p:nvPr/>
        </p:nvSpPr>
        <p:spPr>
          <a:xfrm>
            <a:off x="250720" y="373261"/>
            <a:ext cx="175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FOCUS AREA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61B1AF-E404-FC44-995F-F0A6635B7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423" y="2653009"/>
            <a:ext cx="30480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03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DE021C-A38C-1D44-BBFB-A069A8119377}"/>
              </a:ext>
            </a:extLst>
          </p:cNvPr>
          <p:cNvSpPr/>
          <p:nvPr/>
        </p:nvSpPr>
        <p:spPr>
          <a:xfrm>
            <a:off x="0" y="2458065"/>
            <a:ext cx="12192000" cy="4399935"/>
          </a:xfrm>
          <a:prstGeom prst="rect">
            <a:avLst/>
          </a:prstGeom>
          <a:solidFill>
            <a:srgbClr val="65A1C8">
              <a:alpha val="8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98726-EDE0-2441-9DE7-8865634CC541}"/>
              </a:ext>
            </a:extLst>
          </p:cNvPr>
          <p:cNvSpPr/>
          <p:nvPr/>
        </p:nvSpPr>
        <p:spPr>
          <a:xfrm>
            <a:off x="0" y="0"/>
            <a:ext cx="12192000" cy="2467897"/>
          </a:xfrm>
          <a:prstGeom prst="rect">
            <a:avLst/>
          </a:prstGeom>
          <a:solidFill>
            <a:srgbClr val="CDE2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9F6F9-7C46-F44D-84C1-869ACC465BBB}"/>
              </a:ext>
            </a:extLst>
          </p:cNvPr>
          <p:cNvSpPr/>
          <p:nvPr/>
        </p:nvSpPr>
        <p:spPr>
          <a:xfrm>
            <a:off x="0" y="0"/>
            <a:ext cx="2241755" cy="2448233"/>
          </a:xfrm>
          <a:prstGeom prst="rect">
            <a:avLst/>
          </a:prstGeom>
          <a:solidFill>
            <a:srgbClr val="65A1C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99624-60A3-B246-AA9A-7A879D0B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355" y="4627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STUDENT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43B02-853D-5547-8793-47E5737E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76" y="3033322"/>
            <a:ext cx="8514736" cy="3343941"/>
          </a:xfrm>
        </p:spPr>
        <p:txBody>
          <a:bodyPr/>
          <a:lstStyle/>
          <a:p>
            <a:r>
              <a:rPr lang="en-US" dirty="0">
                <a:solidFill>
                  <a:srgbClr val="0063A1"/>
                </a:solidFill>
              </a:rPr>
              <a:t>Strategy</a:t>
            </a:r>
            <a:r>
              <a:rPr lang="en-US" dirty="0">
                <a:solidFill>
                  <a:srgbClr val="0062A1"/>
                </a:solidFill>
              </a:rPr>
              <a:t> 1: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Strengthen current advising structure to provide timely, quality advising to students</a:t>
            </a:r>
          </a:p>
          <a:p>
            <a:r>
              <a:rPr lang="en-US" dirty="0">
                <a:solidFill>
                  <a:srgbClr val="0062A1"/>
                </a:solidFill>
              </a:rPr>
              <a:t>Strategy 2: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Restructure class scheduling to support student success</a:t>
            </a:r>
          </a:p>
          <a:p>
            <a:r>
              <a:rPr lang="en-US" dirty="0">
                <a:solidFill>
                  <a:srgbClr val="0062A1"/>
                </a:solidFill>
              </a:rPr>
              <a:t>Strategy 3: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Implement a strategy to advance student success based upon disaggregated data on early momentum, persistence, and completion metrics</a:t>
            </a:r>
          </a:p>
          <a:p>
            <a:r>
              <a:rPr lang="en-US" dirty="0">
                <a:solidFill>
                  <a:srgbClr val="0062A1"/>
                </a:solidFill>
              </a:rPr>
              <a:t>Strategy 4: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Restructure and strengthen wrap around support services tailored to the diverse needs of students</a:t>
            </a:r>
          </a:p>
          <a:p>
            <a:r>
              <a:rPr lang="en-US" dirty="0">
                <a:solidFill>
                  <a:srgbClr val="0062A1"/>
                </a:solidFill>
              </a:rPr>
              <a:t>Strategy 5: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Restructure and strengthen career services through collaboration between student services, academic programs and industry partners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B1674E-27D3-F14F-8BC1-A0BC97570795}"/>
              </a:ext>
            </a:extLst>
          </p:cNvPr>
          <p:cNvSpPr txBox="1"/>
          <p:nvPr/>
        </p:nvSpPr>
        <p:spPr>
          <a:xfrm>
            <a:off x="2470355" y="1423139"/>
            <a:ext cx="733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Advance Equitable Outcomes in Student Persistence, Completion and Post-Graduation Success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748AA-41D6-2046-99C8-ACAB7CC48081}"/>
              </a:ext>
            </a:extLst>
          </p:cNvPr>
          <p:cNvSpPr txBox="1"/>
          <p:nvPr/>
        </p:nvSpPr>
        <p:spPr>
          <a:xfrm>
            <a:off x="373625" y="442951"/>
            <a:ext cx="14945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11C32-CB6C-8344-BF86-2D0E4EF2200C}"/>
              </a:ext>
            </a:extLst>
          </p:cNvPr>
          <p:cNvSpPr txBox="1"/>
          <p:nvPr/>
        </p:nvSpPr>
        <p:spPr>
          <a:xfrm>
            <a:off x="250720" y="373261"/>
            <a:ext cx="175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FOCUS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79411-A0F7-E746-87ED-D48A150901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7194932" y="2856492"/>
            <a:ext cx="4997068" cy="40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9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DE021C-A38C-1D44-BBFB-A069A8119377}"/>
              </a:ext>
            </a:extLst>
          </p:cNvPr>
          <p:cNvSpPr/>
          <p:nvPr/>
        </p:nvSpPr>
        <p:spPr>
          <a:xfrm>
            <a:off x="0" y="2458065"/>
            <a:ext cx="12192000" cy="4399935"/>
          </a:xfrm>
          <a:prstGeom prst="rect">
            <a:avLst/>
          </a:prstGeom>
          <a:solidFill>
            <a:srgbClr val="F3F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98726-EDE0-2441-9DE7-8865634CC541}"/>
              </a:ext>
            </a:extLst>
          </p:cNvPr>
          <p:cNvSpPr/>
          <p:nvPr/>
        </p:nvSpPr>
        <p:spPr>
          <a:xfrm>
            <a:off x="0" y="0"/>
            <a:ext cx="12192000" cy="2467897"/>
          </a:xfrm>
          <a:prstGeom prst="rect">
            <a:avLst/>
          </a:prstGeom>
          <a:solidFill>
            <a:srgbClr val="DFE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9F6F9-7C46-F44D-84C1-869ACC465BBB}"/>
              </a:ext>
            </a:extLst>
          </p:cNvPr>
          <p:cNvSpPr/>
          <p:nvPr/>
        </p:nvSpPr>
        <p:spPr>
          <a:xfrm>
            <a:off x="0" y="0"/>
            <a:ext cx="2241755" cy="2448233"/>
          </a:xfrm>
          <a:prstGeom prst="rect">
            <a:avLst/>
          </a:prstGeom>
          <a:solidFill>
            <a:srgbClr val="A7B77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99624-60A3-B246-AA9A-7A879D0B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355" y="4627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PURPOSEFUL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43B02-853D-5547-8793-47E5737E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76" y="3033322"/>
            <a:ext cx="6598361" cy="3343941"/>
          </a:xfrm>
        </p:spPr>
        <p:txBody>
          <a:bodyPr/>
          <a:lstStyle/>
          <a:p>
            <a:r>
              <a:rPr lang="en-US" dirty="0">
                <a:solidFill>
                  <a:srgbClr val="709239"/>
                </a:solidFill>
              </a:rPr>
              <a:t>Strategy 1: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Implement a comprehensive recruitment plan that engages a cross section of faculty and staff</a:t>
            </a:r>
          </a:p>
          <a:p>
            <a:r>
              <a:rPr lang="en-US" dirty="0">
                <a:solidFill>
                  <a:srgbClr val="709239"/>
                </a:solidFill>
              </a:rPr>
              <a:t>Strategy 2: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Implement a marketing and communications plan for recruitment and enrollment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B1674E-27D3-F14F-8BC1-A0BC97570795}"/>
              </a:ext>
            </a:extLst>
          </p:cNvPr>
          <p:cNvSpPr txBox="1"/>
          <p:nvPr/>
        </p:nvSpPr>
        <p:spPr>
          <a:xfrm>
            <a:off x="2470355" y="1423139"/>
            <a:ext cx="733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Recruit and Enroll Students from Every Demographic into High Demand Career and Transfer Pathways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748AA-41D6-2046-99C8-ACAB7CC48081}"/>
              </a:ext>
            </a:extLst>
          </p:cNvPr>
          <p:cNvSpPr txBox="1"/>
          <p:nvPr/>
        </p:nvSpPr>
        <p:spPr>
          <a:xfrm>
            <a:off x="373625" y="442951"/>
            <a:ext cx="14945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11C32-CB6C-8344-BF86-2D0E4EF2200C}"/>
              </a:ext>
            </a:extLst>
          </p:cNvPr>
          <p:cNvSpPr txBox="1"/>
          <p:nvPr/>
        </p:nvSpPr>
        <p:spPr>
          <a:xfrm>
            <a:off x="250720" y="373261"/>
            <a:ext cx="175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FOCUS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333C1A-E2A0-8F4B-B946-89A266367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70"/>
          <a:stretch/>
        </p:blipFill>
        <p:spPr>
          <a:xfrm>
            <a:off x="8041093" y="3140786"/>
            <a:ext cx="4014926" cy="37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9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DE021C-A38C-1D44-BBFB-A069A8119377}"/>
              </a:ext>
            </a:extLst>
          </p:cNvPr>
          <p:cNvSpPr/>
          <p:nvPr/>
        </p:nvSpPr>
        <p:spPr>
          <a:xfrm>
            <a:off x="0" y="2458065"/>
            <a:ext cx="12192000" cy="4399935"/>
          </a:xfrm>
          <a:prstGeom prst="rect">
            <a:avLst/>
          </a:prstGeom>
          <a:solidFill>
            <a:srgbClr val="F7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98726-EDE0-2441-9DE7-8865634CC541}"/>
              </a:ext>
            </a:extLst>
          </p:cNvPr>
          <p:cNvSpPr/>
          <p:nvPr/>
        </p:nvSpPr>
        <p:spPr>
          <a:xfrm>
            <a:off x="0" y="0"/>
            <a:ext cx="12192000" cy="2467897"/>
          </a:xfrm>
          <a:prstGeom prst="rect">
            <a:avLst/>
          </a:prstGeom>
          <a:solidFill>
            <a:srgbClr val="EAD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9F6F9-7C46-F44D-84C1-869ACC465BBB}"/>
              </a:ext>
            </a:extLst>
          </p:cNvPr>
          <p:cNvSpPr/>
          <p:nvPr/>
        </p:nvSpPr>
        <p:spPr>
          <a:xfrm>
            <a:off x="0" y="0"/>
            <a:ext cx="2241755" cy="2448233"/>
          </a:xfrm>
          <a:prstGeom prst="rect">
            <a:avLst/>
          </a:prstGeom>
          <a:solidFill>
            <a:srgbClr val="CB7EB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99624-60A3-B246-AA9A-7A879D0B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355" y="46270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OUR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43B02-853D-5547-8793-47E5737E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76" y="3033322"/>
            <a:ext cx="7714780" cy="3343941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Strategy 1: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 Create a community engagement structure and plan to support social and economic mobility</a:t>
            </a:r>
          </a:p>
          <a:p>
            <a:r>
              <a:rPr lang="en-US" dirty="0">
                <a:solidFill>
                  <a:schemeClr val="accent6"/>
                </a:solidFill>
              </a:rPr>
              <a:t>Strategy 2: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Create a culture that engages ethnically diverse and immigrant communities</a:t>
            </a:r>
          </a:p>
          <a:p>
            <a:r>
              <a:rPr lang="en-US" dirty="0">
                <a:solidFill>
                  <a:schemeClr val="accent6"/>
                </a:solidFill>
              </a:rPr>
              <a:t>Strategy 3: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Build trust and confidence in the value of Reynolds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B1674E-27D3-F14F-8BC1-A0BC97570795}"/>
              </a:ext>
            </a:extLst>
          </p:cNvPr>
          <p:cNvSpPr txBox="1"/>
          <p:nvPr/>
        </p:nvSpPr>
        <p:spPr>
          <a:xfrm>
            <a:off x="2470355" y="1423139"/>
            <a:ext cx="733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Contribute to Regional Post-Secondary Attainment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748AA-41D6-2046-99C8-ACAB7CC48081}"/>
              </a:ext>
            </a:extLst>
          </p:cNvPr>
          <p:cNvSpPr txBox="1"/>
          <p:nvPr/>
        </p:nvSpPr>
        <p:spPr>
          <a:xfrm>
            <a:off x="373625" y="442951"/>
            <a:ext cx="14945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11C32-CB6C-8344-BF86-2D0E4EF2200C}"/>
              </a:ext>
            </a:extLst>
          </p:cNvPr>
          <p:cNvSpPr txBox="1"/>
          <p:nvPr/>
        </p:nvSpPr>
        <p:spPr>
          <a:xfrm>
            <a:off x="250720" y="373261"/>
            <a:ext cx="175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FOCUS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3FFBE4-6502-AC4A-B92A-221184DBC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17"/>
          <a:stretch/>
        </p:blipFill>
        <p:spPr>
          <a:xfrm>
            <a:off x="7804298" y="2908241"/>
            <a:ext cx="3849576" cy="395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55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74787A"/>
      </a:dk2>
      <a:lt2>
        <a:srgbClr val="E7E6E6"/>
      </a:lt2>
      <a:accent1>
        <a:srgbClr val="A12237"/>
      </a:accent1>
      <a:accent2>
        <a:srgbClr val="0061A0"/>
      </a:accent2>
      <a:accent3>
        <a:srgbClr val="988430"/>
      </a:accent3>
      <a:accent4>
        <a:srgbClr val="039439"/>
      </a:accent4>
      <a:accent5>
        <a:srgbClr val="75993C"/>
      </a:accent5>
      <a:accent6>
        <a:srgbClr val="B01E8C"/>
      </a:accent6>
      <a:hlink>
        <a:srgbClr val="72787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567</Words>
  <Application>Microsoft Macintosh PowerPoint</Application>
  <PresentationFormat>Widescreen</PresentationFormat>
  <Paragraphs>65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Office Theme</vt:lpstr>
      <vt:lpstr>Title Here</vt:lpstr>
      <vt:lpstr>PowerPoint Presentation</vt:lpstr>
      <vt:lpstr>PowerPoint Presentation</vt:lpstr>
      <vt:lpstr>PowerPoint Presentation</vt:lpstr>
      <vt:lpstr>PowerPoint Presentation</vt:lpstr>
      <vt:lpstr>TEACHING &amp; LEARNING</vt:lpstr>
      <vt:lpstr>STUDENT SUCCESS</vt:lpstr>
      <vt:lpstr>PURPOSEFUL RECRUITMENT</vt:lpstr>
      <vt:lpstr>OUR COMMUNITY</vt:lpstr>
      <vt:lpstr>OUR PEOPLE</vt:lpstr>
      <vt:lpstr>PowerPoint Presentation</vt:lpstr>
      <vt:lpstr>PowerPoint Presentation</vt:lpstr>
      <vt:lpstr>SUBHEAD FOR THIS SLIDE</vt:lpstr>
      <vt:lpstr>PowerPoint Presentation</vt:lpstr>
      <vt:lpstr>SECTION NAME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page hayes</dc:creator>
  <cp:lastModifiedBy>Kirsten McKinney</cp:lastModifiedBy>
  <cp:revision>20</cp:revision>
  <cp:lastPrinted>2021-09-07T13:56:32Z</cp:lastPrinted>
  <dcterms:created xsi:type="dcterms:W3CDTF">2021-09-03T18:56:34Z</dcterms:created>
  <dcterms:modified xsi:type="dcterms:W3CDTF">2021-10-06T19:54:07Z</dcterms:modified>
</cp:coreProperties>
</file>